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ravo.gov.ru/proxy/ips/?docbody=&amp;nd=102167066&amp;rdk=&amp;intelsearch=%EE%F2+23.07.2013+%B9+623" TargetMode="External"/><Relationship Id="rId2" Type="http://schemas.openxmlformats.org/officeDocument/2006/relationships/hyperlink" Target="http://pravo.gov.ru/proxy/ips/?docbody=&amp;nd=102152043&amp;intelsearch=%D4%E5%E4%E5%F0%E0%EB%FC%ED%FB%E9+%E7%E0%EA%EE%ED+%EE%F2+21.11.2011+%B9+325-%D4%C7+%AB%CE%E1+%EE%F0%E3%E0%ED%E8%E7%EE%E2%E0%ED%ED%FB%F5+%F2%EE%F0%E3%E0%F5%BB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mex.org/ru/auction/elevato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C8D12-653D-4ABC-A912-74C768B115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234" y="546833"/>
            <a:ext cx="10993549" cy="11748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Регулирование биржевой деятельности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C193DA5-1094-44FE-B197-2AD5CCA2F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1234" y="1910891"/>
            <a:ext cx="10993546" cy="1071206"/>
          </a:xfrm>
        </p:spPr>
        <p:txBody>
          <a:bodyPr>
            <a:normAutofit/>
          </a:bodyPr>
          <a:lstStyle/>
          <a:p>
            <a:pPr indent="45021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317500" algn="l"/>
              </a:tabLs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Законодательное регулирование биржевой деятельности в России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tabLst>
                <a:tab pos="317500" algn="l"/>
              </a:tabLs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Управление биржей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kern="18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Регулирование биржевой торговли в российском АПК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Правовое регулирование бирж">
            <a:extLst>
              <a:ext uri="{FF2B5EF4-FFF2-40B4-BE49-F238E27FC236}">
                <a16:creationId xmlns:a16="http://schemas.microsoft.com/office/drawing/2014/main" id="{9D18B85F-665A-4631-A8BD-4C129E394B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321" y="3583459"/>
            <a:ext cx="7355419" cy="2655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5523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21DE9642-E12C-40E5-98B5-6878FFFD2A30}"/>
              </a:ext>
            </a:extLst>
          </p:cNvPr>
          <p:cNvSpPr/>
          <p:nvPr/>
        </p:nvSpPr>
        <p:spPr>
          <a:xfrm>
            <a:off x="436605" y="642551"/>
            <a:ext cx="11384692" cy="48603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осуществлении контроля за организаторами торговли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Банк России вправе: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2686DC4-07C9-473D-B3AC-D82A828B0BD2}"/>
              </a:ext>
            </a:extLst>
          </p:cNvPr>
          <p:cNvSpPr/>
          <p:nvPr/>
        </p:nvSpPr>
        <p:spPr>
          <a:xfrm>
            <a:off x="403654" y="1109070"/>
            <a:ext cx="11384692" cy="2319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проводить плановые проверки не чаще одного раза в год;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проводить внеплановые проверки в случае обнаружения признаков нарушений, в том числе на основании жалоб (заявлений, обращений) граждан и юридических лиц, сведений, полученных из средств массовой информации;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получать от организаторов торговли и их работников необходимые документы и информацию, в том числе информацию, доступ к которой ограничен или запрещен в соответствии с федеральными законами, объяснения в письменной или устной форме;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обращаться в установленном законодательством Российской Федерации порядке в органы, осуществляющие оперативно-разыскную деятельность, с просьбой о проведении оперативно-разыскных мероприятий.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4BD8883B-E171-45DB-A4E0-AF739D9EF9EE}"/>
              </a:ext>
            </a:extLst>
          </p:cNvPr>
          <p:cNvSpPr/>
          <p:nvPr/>
        </p:nvSpPr>
        <p:spPr>
          <a:xfrm>
            <a:off x="403654" y="3552567"/>
            <a:ext cx="11384692" cy="304594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осуществлении контроля за организаторами торговли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служащие Банка России в соответствии с возложенными на них полномочиями при предъявлении ими служебных удостоверений и на основании решения о проведении проверки, принятого Председателем Банка России, его заместителем, Комитетом финансового надзора Банка России или иными лицами в соответствии с нормативными актами Банка России, имеют право беспрепятственного доступа в помещения организаторов торговли и, если это необходимо для проведения проверки, в помещения других организаций, привлеченных организатором торговли для исполнения его обязательств по договору об оказании услуг по проведению организованных торгов, и (или) в помещения организаций, в которых находятся программно-аппаратные средства, обеспечивающие фиксацию, обработку и хранение информации, связанной с проведением организованных торгов, право доступа к документам и информации (в том числе к информации, доступ к которой ограничен или запрещен в соответствии с федеральными законами), которые необходимы для осуществления контроля, а также право доступа к программно-аппаратным средствам, обеспечивающим фиксацию, обработку и хранение указанных документов и информации.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397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98452542-540C-40EC-8B63-4147045B3D98}"/>
              </a:ext>
            </a:extLst>
          </p:cNvPr>
          <p:cNvSpPr/>
          <p:nvPr/>
        </p:nvSpPr>
        <p:spPr>
          <a:xfrm>
            <a:off x="453081" y="716691"/>
            <a:ext cx="11294075" cy="256196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 России вправе запрашивать в письменной форме</a:t>
            </a:r>
            <a:r>
              <a:rPr lang="ru-RU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у организаторов торговли и иных физических и юридических лиц документы и информацию, которые связаны с проведением организованных торгов, а указанные лица обязаны представить такие документы и информацию. При этом Банк России обязан обеспечить конфиденциальность представляемых ему документов и информации, за исключением случаев раскрытия (предоставления) информации в соответствии с федеральными законами и принятыми в соответствии с ними нормативными правовыми актами Российской Федерации.</a:t>
            </a:r>
            <a:endParaRPr lang="ru-RU" sz="140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093E9C68-E29C-4E7F-B86C-C3BF586B5DAE}"/>
              </a:ext>
            </a:extLst>
          </p:cNvPr>
          <p:cNvSpPr/>
          <p:nvPr/>
        </p:nvSpPr>
        <p:spPr>
          <a:xfrm>
            <a:off x="453081" y="3429000"/>
            <a:ext cx="11294075" cy="33177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случае выявления Банком России нарушений</a:t>
            </a: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федеральных законов и принятых в соответствии с ними нормативных правовых актов, а также в целях предотвращения таких нарушений Банк России </a:t>
            </a:r>
            <a:r>
              <a:rPr lang="ru-RU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вправе направлять предписания</a:t>
            </a: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обязательные для исполнения лицами, которым они адресованы. Предписание должно содержать требование Банка России по вопросам его компетенции, а также срок исполнения этого предписания.</a:t>
            </a:r>
            <a:endParaRPr lang="ru-RU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 России </a:t>
            </a:r>
            <a:r>
              <a:rPr lang="ru-RU" b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вправе своим предписанием приостановить</a:t>
            </a: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срок до шести месяцев или прекратить проведение организованных торгов. </a:t>
            </a:r>
            <a:endParaRPr lang="ru-RU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21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E5AE5A-123F-47E5-9F3B-24EEB21E57CE}"/>
              </a:ext>
            </a:extLst>
          </p:cNvPr>
          <p:cNvSpPr/>
          <p:nvPr/>
        </p:nvSpPr>
        <p:spPr>
          <a:xfrm>
            <a:off x="1807379" y="612432"/>
            <a:ext cx="9351598" cy="5157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Регулирование биржевой торговли в российском АПК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0AD326B-DEC9-462B-9AAD-353298AEC1A6}"/>
              </a:ext>
            </a:extLst>
          </p:cNvPr>
          <p:cNvSpPr/>
          <p:nvPr/>
        </p:nvSpPr>
        <p:spPr>
          <a:xfrm>
            <a:off x="288325" y="1281099"/>
            <a:ext cx="7274010" cy="3809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Нормативные правовые документы, регулирующие биржевую торговлю в АПК:</a:t>
            </a:r>
            <a:endParaRPr lang="ru-RU" sz="1100" b="1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ECFD34F-F296-4CB8-BA21-B3A647984D83}"/>
              </a:ext>
            </a:extLst>
          </p:cNvPr>
          <p:cNvSpPr/>
          <p:nvPr/>
        </p:nvSpPr>
        <p:spPr>
          <a:xfrm>
            <a:off x="387177" y="1662037"/>
            <a:ext cx="11425881" cy="1350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Федеральный закон от 21.11.2011 № 325-ФЗ «Об организованных торгах»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Постановление Правительства Российской Федерации от 23.07.2013 № 623 «Об утверждении Положения о предоставлении информации о заключенных сторонами не на организованных торгах договорах, обязательства по которым предусматривают переход права собственности на товар, допущенный к организованным торгам, а также о ведении реестра таких договоров и предоставлении информации из указанного реестра»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B1CA03E-C358-49F9-BE07-7FB09052E590}"/>
              </a:ext>
            </a:extLst>
          </p:cNvPr>
          <p:cNvSpPr/>
          <p:nvPr/>
        </p:nvSpPr>
        <p:spPr>
          <a:xfrm>
            <a:off x="288325" y="3202940"/>
            <a:ext cx="7002161" cy="38093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Основные функции товарной биржи: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50CFCB1-772F-41B0-9605-72C44C0047C3}"/>
              </a:ext>
            </a:extLst>
          </p:cNvPr>
          <p:cNvSpPr/>
          <p:nvPr/>
        </p:nvSpPr>
        <p:spPr>
          <a:xfrm>
            <a:off x="387177" y="3602472"/>
            <a:ext cx="11277600" cy="2643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оказание посреднических услуг по заключению торговых сделок и организация торгов (подбор квалифицированного персонала, составление плана торгов);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подготовка биржевых контрактов;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упорядочение оптовой торговли, регулирование торговых операций и биржевой арбитраж;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сбор и публикация сведений о ценах и факторах, которые оказывают влияние на цены;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ценообразование: посредством соотношения спроса и предложения;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котирование цен – метод регистрации биржевых цен по биржевым правилам с их последующей публикацией;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хеджирование – страхование рисков от возможного изменения цен.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774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2FEFDFD-5CE0-42B8-85A8-C107DF1BFAA3}"/>
              </a:ext>
            </a:extLst>
          </p:cNvPr>
          <p:cNvSpPr/>
          <p:nvPr/>
        </p:nvSpPr>
        <p:spPr>
          <a:xfrm>
            <a:off x="469557" y="0"/>
            <a:ext cx="10668000" cy="380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 «Национальная товарная биржа» (АО НТБ) (входит в состав Группы «Московская Биржа») учреждено в июле 2002 года.</a:t>
            </a:r>
            <a:endParaRPr lang="ru-RU" sz="1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DA5CD0C-9A4D-455D-B3D9-7E36B78E663B}"/>
              </a:ext>
            </a:extLst>
          </p:cNvPr>
          <p:cNvSpPr/>
          <p:nvPr/>
        </p:nvSpPr>
        <p:spPr>
          <a:xfrm>
            <a:off x="469557" y="540808"/>
            <a:ext cx="11252886" cy="704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Начиная с марта 2017 года АО НТБ осуществляет организованные поставочные торги зерновыми (пшеница, ячмень, кукуруза), зернобобовыми (соя), масличными (подсолнечник) и сахаром.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Свиток: вертикальный 5">
            <a:extLst>
              <a:ext uri="{FF2B5EF4-FFF2-40B4-BE49-F238E27FC236}">
                <a16:creationId xmlns:a16="http://schemas.microsoft.com/office/drawing/2014/main" id="{7AA92D85-31D5-4620-B98F-ABE828867237}"/>
              </a:ext>
            </a:extLst>
          </p:cNvPr>
          <p:cNvSpPr/>
          <p:nvPr/>
        </p:nvSpPr>
        <p:spPr>
          <a:xfrm>
            <a:off x="65904" y="1244912"/>
            <a:ext cx="12060194" cy="5444212"/>
          </a:xfrm>
          <a:prstGeom prst="vertic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Согласно подпункту «г» пункта 2 Положения биржам, соответствующим требованиям законодательства Российской Федерации об организованных торгах, предоставляется информация о внебиржевых договорах в отношении пшеницы III и IV классов при объеме реализации группой лиц производителя за предшествующий год свыше 10 тыс. тонн и объеме сделки более 60 тонн.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Предоставлению на биржу подлежит информация о внебиржевых договорах в отношении пшеницы III и IV классов, заключенных производителями этих товаров, лицами, входящими в группу лиц с производителями, или лицами, действующими в интересах и за счет указанных лиц.</a:t>
            </a: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о внебиржевых договорах предоставляется биржам, осуществляющим проведение организованных торгов соответствующим товаром.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настоящее время АО «НТБ» выпустила программный продукт, обеспечивающий регистрацию внебиржевых сделок на рынке зерна. 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Разъяснения по вопросам, касающимся порядка предоставления сведений о заключенных сторонами не на организованных торгах договорах, обязательства по которым предусматривают переход собственности в отношении пшеницы III и IV классов, размещаются на официальном сайте ФАС России.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Ответственность за предоставление информации лежит на производителе продукции или лице, входящем в группу лиц с производителем и осуществляющим реализацию биржевого товара. Также подлежат предоставлению сведения о заключенных производителем агентских договорах, когда стороной договора выступает агент, получающий вознаграждение за реализацию биржевого товара.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Сделки по отчуждению биржевых товаров, приобретенных у третьих лиц, не подлежат регистрации на бирже.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0215" algn="just">
              <a:lnSpc>
                <a:spcPct val="150000"/>
              </a:lnSpc>
            </a:pPr>
            <a:r>
              <a:rPr lang="ru-RU" sz="12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 порядка и (или) сроков предоставления информации о внебиржевых договорах, в том числе предоставление неполной и (или) недостоверной информации, а равно непредоставление такой информации в соответствии с пунктом 6 статьи 14.24 Кодекса Российской Федерации об административных правонарушениях (далее – КоАП РФ) влечет наложение административного штрафа на граждан в размере от 1 000 до 2 000 рублей; на должностных лиц – от 20 000 до 30 000 рублей; на юридических лиц – от 300 000 до 500 000 рублей.</a:t>
            </a:r>
            <a:endParaRPr lang="ru-RU" sz="1200" i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2236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84F46E3-0CFD-47F4-8A55-F3D9EE879694}"/>
              </a:ext>
            </a:extLst>
          </p:cNvPr>
          <p:cNvSpPr/>
          <p:nvPr/>
        </p:nvSpPr>
        <p:spPr>
          <a:xfrm>
            <a:off x="444844" y="641723"/>
            <a:ext cx="11541210" cy="878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Начиная с марта 2017 года Группа «Московская Биржа» осуществляет организованные поставочные торги зерновыми (пшеница, ячмень, кукуруза), зернобобовыми (соя), масличными (подсолнечник) и сахаром.</a:t>
            </a:r>
            <a:endParaRPr lang="ru-RU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2547953-D9C0-42A6-AFD5-709E727CF0C4}"/>
              </a:ext>
            </a:extLst>
          </p:cNvPr>
          <p:cNvSpPr/>
          <p:nvPr/>
        </p:nvSpPr>
        <p:spPr>
          <a:xfrm>
            <a:off x="290384" y="3883650"/>
            <a:ext cx="11747156" cy="21253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Также Группа «Московская Биржа» (НКО НКЦ) (АО) проводит аккредитацию элеваторов и сахарных складов для хранения товара, являющегося базисным активом на биржевых торгах – 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http://www.namex.org/ru/auction/elevator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АО НТБ является уполномоченной биржей Минсельхоза России. 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E3789DF-7601-4B38-8E03-EBD19E13C383}"/>
              </a:ext>
            </a:extLst>
          </p:cNvPr>
          <p:cNvSpPr/>
          <p:nvPr/>
        </p:nvSpPr>
        <p:spPr>
          <a:xfrm>
            <a:off x="341871" y="1950807"/>
            <a:ext cx="11644183" cy="1709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участников торгов и их клиентов предусмотрена возможность осуществления доставки купленного зерна по железной дороге на любую железнодорожную станцию Российской Федерации посредством специально созданной логистической инфраструктуры.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Стать участником биржевых торгов можно, получив прямой допуск или через брокера. 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79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F729CA-110F-4767-BDE1-32E3FDDB447E}"/>
              </a:ext>
            </a:extLst>
          </p:cNvPr>
          <p:cNvSpPr/>
          <p:nvPr/>
        </p:nvSpPr>
        <p:spPr>
          <a:xfrm>
            <a:off x="475198" y="686572"/>
            <a:ext cx="11241604" cy="53059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1300"/>
              </a:spcAft>
              <a:tabLst>
                <a:tab pos="317500" algn="l"/>
              </a:tabLs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Законодательное регулирование биржевой деятельности в России</a:t>
            </a:r>
            <a:endParaRPr lang="ru-RU" sz="28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E76C4424-BC2E-445A-8CC2-E698DCB6A201}"/>
              </a:ext>
            </a:extLst>
          </p:cNvPr>
          <p:cNvSpPr/>
          <p:nvPr/>
        </p:nvSpPr>
        <p:spPr>
          <a:xfrm>
            <a:off x="475198" y="1433384"/>
            <a:ext cx="11241604" cy="9803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Регулирование биржевого рынка или биржевой деятельности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- это упорядочение работы на нем его участников и операций между ними со стороны организаций, уполномоченных обществом на эти действия.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BFF3A2-2F79-4095-9175-DD73F9459184}"/>
              </a:ext>
            </a:extLst>
          </p:cNvPr>
          <p:cNvSpPr/>
          <p:nvPr/>
        </p:nvSpPr>
        <p:spPr>
          <a:xfrm>
            <a:off x="1087395" y="2570205"/>
            <a:ext cx="4687329" cy="34516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Внутреннее регулирование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это подчиненность ее деятельности собственным нормативным документам: Уставу, Правилам и другим внутренним нормативным документам, определяющим деятельность данной биржи в целом, ее подразделений и работников.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4A45C13-44D5-47A9-9ACF-B0320BCF4CB1}"/>
              </a:ext>
            </a:extLst>
          </p:cNvPr>
          <p:cNvSpPr/>
          <p:nvPr/>
        </p:nvSpPr>
        <p:spPr>
          <a:xfrm>
            <a:off x="6314303" y="2570205"/>
            <a:ext cx="4687329" cy="34516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Внешнее регулирование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это подчиненность деятельности биржи нормативным актам государства, других организаций, международным соглашениям.</a:t>
            </a:r>
          </a:p>
        </p:txBody>
      </p:sp>
    </p:spTree>
    <p:extLst>
      <p:ext uri="{BB962C8B-B14F-4D97-AF65-F5344CB8AC3E}">
        <p14:creationId xmlns:p14="http://schemas.microsoft.com/office/powerpoint/2010/main" val="25808108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CC937629-D539-45FB-9016-59D48A9A5B2C}"/>
              </a:ext>
            </a:extLst>
          </p:cNvPr>
          <p:cNvSpPr/>
          <p:nvPr/>
        </p:nvSpPr>
        <p:spPr>
          <a:xfrm>
            <a:off x="477795" y="700216"/>
            <a:ext cx="11269362" cy="102973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Регулирование биржевой деятельности осуществляется органами или организациями, уполномоченными на выполнение функций регулирования: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E3FA676E-8194-4AF7-912B-35701BFA251C}"/>
              </a:ext>
            </a:extLst>
          </p:cNvPr>
          <p:cNvSpPr/>
          <p:nvPr/>
        </p:nvSpPr>
        <p:spPr>
          <a:xfrm>
            <a:off x="889686" y="1911178"/>
            <a:ext cx="10857471" cy="67550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государственное регулирование биржевой деятельности, осуществляемое государственными органами, в компетенцию которых входит выполнение тех или иных функций регулирования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7C20FD68-2ACF-4A80-9280-6B4EFEF3EF41}"/>
              </a:ext>
            </a:extLst>
          </p:cNvPr>
          <p:cNvSpPr/>
          <p:nvPr/>
        </p:nvSpPr>
        <p:spPr>
          <a:xfrm>
            <a:off x="889686" y="2669059"/>
            <a:ext cx="10857471" cy="1709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регулирование со стороны профессиональных участников рынка ценных бумаг, или саморегулирование рынка. Здесь возможны два варианта. С одной стороны, государство может передавать часть своих функций по регулированию рынка уполномоченным или отобранным им организациям профессиональных участников биржевого рынка. С другой стороны, последние могут сами договориться о том, что созданная ими организация получает от них самих некие права регулирования по отношению ко всем учредителям или участникам данной биржи или всех бирж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416BF65-228F-4577-97D9-D37972E33366}"/>
              </a:ext>
            </a:extLst>
          </p:cNvPr>
          <p:cNvSpPr/>
          <p:nvPr/>
        </p:nvSpPr>
        <p:spPr>
          <a:xfrm>
            <a:off x="889686" y="4460790"/>
            <a:ext cx="10857471" cy="17093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общественное регулирование, или регулирование через общественное мнение; в конечном счете именно реакция широких слоев общества в целом на какие-то действия на биржевом рынке является первопричиной, по которой начинаются те или иные регулятивные действия государства или профессионалов рынка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026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arn Money In The Stock Market Stock Vector - Illustration of earn, prices:  126864341">
            <a:extLst>
              <a:ext uri="{FF2B5EF4-FFF2-40B4-BE49-F238E27FC236}">
                <a16:creationId xmlns:a16="http://schemas.microsoft.com/office/drawing/2014/main" id="{99D51675-8AD3-41B5-92FC-34EA6D8CBC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09"/>
          <a:stretch/>
        </p:blipFill>
        <p:spPr bwMode="auto">
          <a:xfrm>
            <a:off x="8654168" y="4053015"/>
            <a:ext cx="3236378" cy="2189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DCD1B5AD-B711-4862-A533-44F4D7BBEE07}"/>
              </a:ext>
            </a:extLst>
          </p:cNvPr>
          <p:cNvSpPr/>
          <p:nvPr/>
        </p:nvSpPr>
        <p:spPr>
          <a:xfrm>
            <a:off x="486032" y="675503"/>
            <a:ext cx="11236411" cy="9308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Регулирование биржевого рынка имеет следующие цели: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0521E82-5BFB-4D5A-BCB2-69989F8BC0CC}"/>
              </a:ext>
            </a:extLst>
          </p:cNvPr>
          <p:cNvSpPr/>
          <p:nvPr/>
        </p:nvSpPr>
        <p:spPr>
          <a:xfrm>
            <a:off x="197709" y="1740589"/>
            <a:ext cx="8456459" cy="3376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поддержание порядка на биржевом рынке, создание нормальных условий для работы всех участников рынка;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свободного и открытого процесса бирже­вого ценообразования на основе концентрации спроса и пред­ложения;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эффективного рынка, на котором всегда име­ются стимулы для предпринимательской деятельности и каж­дый риск адекватно вознаграждается;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новых биржевых рынков, поддержка бирже­вых структур, начинаний и нововведений и т.д.; воздействие на биржевой рынок с целью достижения каких-то обществен­ных целей (например, понижения биржевых цен).</a:t>
            </a:r>
            <a:endParaRPr lang="ru-RU" sz="16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235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Какие биткоин-биржи действительно заслуживают доверия — проверка на  прочность от CoinMetrics | ForkLog">
            <a:extLst>
              <a:ext uri="{FF2B5EF4-FFF2-40B4-BE49-F238E27FC236}">
                <a16:creationId xmlns:a16="http://schemas.microsoft.com/office/drawing/2014/main" id="{ECA3DF41-847C-4212-880A-248478093D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178" y="626077"/>
            <a:ext cx="5634682" cy="5980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FB2C16C-7B25-4153-A133-19C68B5ED91D}"/>
              </a:ext>
            </a:extLst>
          </p:cNvPr>
          <p:cNvSpPr/>
          <p:nvPr/>
        </p:nvSpPr>
        <p:spPr>
          <a:xfrm>
            <a:off x="74140" y="626077"/>
            <a:ext cx="6343135" cy="8155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Процесс регулирования на биржевом рынке включает:</a:t>
            </a:r>
            <a:endParaRPr lang="ru-RU" sz="140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B1C00E1-4E80-403A-B175-CA7760983E53}"/>
              </a:ext>
            </a:extLst>
          </p:cNvPr>
          <p:cNvSpPr/>
          <p:nvPr/>
        </p:nvSpPr>
        <p:spPr>
          <a:xfrm>
            <a:off x="0" y="1569497"/>
            <a:ext cx="6096000" cy="49052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нормативной базы его функционирования, т.е. разработку законов, постановлений, инструкций, правил, ме­тодических положений и других нормативных актов, которые ставят функционирование рынка на общепризнанную и всеми соблюдаемую основу;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отбор профессиональных участников биржевого рын­ка; современный биржевой рынок невозможен без профессио­нальных посредников, которые должны удовлетворять опре­деленным требованиям по знаниям, опыту и капиталу, уста­навливаемым уполномоченными на это регулирующими орга­низациями или органами;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контроль за соблюдением выполнения всеми участника­ми рынка норм и правил его функционирования; этот контроль выполняется соответствующими контрольными органами;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Clr>
                <a:srgbClr val="000000"/>
              </a:buClr>
              <a:buSzPts val="1100"/>
              <a:buFont typeface="Wingdings" panose="05000000000000000000" pitchFamily="2" charset="2"/>
              <a:buChar char="Ø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систему санкций за отклонение от норм и правил, уста­новленных на бирже: устные и письменные предупреждения, штрафы, уголовные наказания, исключение из членов биржи.</a:t>
            </a:r>
            <a:endParaRPr lang="ru-RU" sz="1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88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37D33DE0-6F1B-458F-B6CA-6200C048CA34}"/>
              </a:ext>
            </a:extLst>
          </p:cNvPr>
          <p:cNvSpPr/>
          <p:nvPr/>
        </p:nvSpPr>
        <p:spPr>
          <a:xfrm>
            <a:off x="444843" y="667266"/>
            <a:ext cx="11302314" cy="6178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регулирования биржевого рынка отражают проверенную временем мировую практику: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A6582BF-0364-4B5B-9994-8F9A6F5DBE28}"/>
              </a:ext>
            </a:extLst>
          </p:cNvPr>
          <p:cNvSpPr/>
          <p:nvPr/>
        </p:nvSpPr>
        <p:spPr>
          <a:xfrm>
            <a:off x="544154" y="5599997"/>
            <a:ext cx="11145336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  <a:buClr>
                <a:srgbClr val="000000"/>
              </a:buClr>
              <a:buSzPts val="1100"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оптимальное распределение функций регулирования биржевой деятельности между государственными и негосудар­ственными органами управления</a:t>
            </a:r>
            <a:endParaRPr lang="ru-RU" sz="1400" u="none" strike="noStrike" spc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7E8EB5C-AE06-477F-B6F6-07A11A04FE99}"/>
              </a:ext>
            </a:extLst>
          </p:cNvPr>
          <p:cNvSpPr/>
          <p:nvPr/>
        </p:nvSpPr>
        <p:spPr>
          <a:xfrm>
            <a:off x="544154" y="1429871"/>
            <a:ext cx="1114533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100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разделение подходов к регулированию по отношению к внебиржевым участникам рынка, с одной стороны, и к про­фессиональным участникам биржевого рынка - с другой</a:t>
            </a:r>
            <a:endParaRPr lang="ru-RU" sz="1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9F2B34-86DA-40DC-8CC3-2176E882509F}"/>
              </a:ext>
            </a:extLst>
          </p:cNvPr>
          <p:cNvSpPr/>
          <p:nvPr/>
        </p:nvSpPr>
        <p:spPr>
          <a:xfrm>
            <a:off x="544154" y="2211590"/>
            <a:ext cx="11145337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максимально возможное раскрытие информации обо всем, что делается на биржевом рынке. Тем самым не только достигается возможность получения участниками рынка ин­формации, необходимой для принятия деловых решений, но возрастает степень доверия к бирже и ее членам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C7C0E63-F3BE-4648-A6FD-E3B9CB693320}"/>
              </a:ext>
            </a:extLst>
          </p:cNvPr>
          <p:cNvSpPr/>
          <p:nvPr/>
        </p:nvSpPr>
        <p:spPr>
          <a:xfrm>
            <a:off x="544154" y="3271837"/>
            <a:ext cx="1114533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100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конкуренции как механизма объективно­го повышения качества услуг и снижения их стоимости</a:t>
            </a:r>
            <a:endParaRPr lang="ru-RU" sz="1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AAD531B7-EF8A-4C9F-9084-C54FBE2CD405}"/>
              </a:ext>
            </a:extLst>
          </p:cNvPr>
          <p:cNvSpPr/>
          <p:nvPr/>
        </p:nvSpPr>
        <p:spPr>
          <a:xfrm>
            <a:off x="544152" y="3778086"/>
            <a:ext cx="11145338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lvl="0" algn="just">
              <a:buClr>
                <a:srgbClr val="000000"/>
              </a:buClr>
              <a:buSzPts val="1100"/>
            </a:pP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недопустимость совмещения нормотворчества и </a:t>
            </a:r>
            <a:r>
              <a:rPr lang="ru-RU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нор­моприменения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одном органе управления или регулирования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20E5FD3-EB29-494A-8291-3A0A8CC3E620}"/>
              </a:ext>
            </a:extLst>
          </p:cNvPr>
          <p:cNvSpPr/>
          <p:nvPr/>
        </p:nvSpPr>
        <p:spPr>
          <a:xfrm>
            <a:off x="544154" y="4569184"/>
            <a:ext cx="11145336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гласности нормотворчества, публичное обсуждение проблем рынка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05CC2CA-F01A-4EFA-B096-3084C84BB5FD}"/>
              </a:ext>
            </a:extLst>
          </p:cNvPr>
          <p:cNvSpPr/>
          <p:nvPr/>
        </p:nvSpPr>
        <p:spPr>
          <a:xfrm>
            <a:off x="544153" y="5083283"/>
            <a:ext cx="11145337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преемственности мирового опыта российс­кой системой регулирования биржевого рынка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2608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B9398521-2AD1-4A62-A9C4-02882688827E}"/>
              </a:ext>
            </a:extLst>
          </p:cNvPr>
          <p:cNvSpPr/>
          <p:nvPr/>
        </p:nvSpPr>
        <p:spPr>
          <a:xfrm>
            <a:off x="317156" y="609600"/>
            <a:ext cx="11557687" cy="10379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Система государственного регулирования биржевого рынка включает: государственные и иные нормативные акты; государственные органы регулирования и контроля.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6466C2A-A76A-4651-9945-2BAC063F52F4}"/>
              </a:ext>
            </a:extLst>
          </p:cNvPr>
          <p:cNvSpPr/>
          <p:nvPr/>
        </p:nvSpPr>
        <p:spPr>
          <a:xfrm>
            <a:off x="2808176" y="1772197"/>
            <a:ext cx="6246133" cy="4633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indent="449580" algn="just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Формы государственного управления рынком включают: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E71EB970-7D52-4470-941E-765797331918}"/>
              </a:ext>
            </a:extLst>
          </p:cNvPr>
          <p:cNvSpPr/>
          <p:nvPr/>
        </p:nvSpPr>
        <p:spPr>
          <a:xfrm>
            <a:off x="189469" y="2360224"/>
            <a:ext cx="5741773" cy="2442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Прямое (административное) управление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осуществля­емое путем: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принятия государством соответствующих законодатель­ных актов;</a:t>
            </a: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регистрации участников рынка;</a:t>
            </a: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лицензирования профессиональной деятельности на биржевом рынке;</a:t>
            </a: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обеспечения гласности и равной информированности всех участников рынка;</a:t>
            </a:r>
          </a:p>
          <a:p>
            <a:pPr lvl="0" indent="45720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поддержания правопорядка на рынке.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7F7017B6-582A-46B8-B736-27977C7AFA0F}"/>
              </a:ext>
            </a:extLst>
          </p:cNvPr>
          <p:cNvSpPr/>
          <p:nvPr/>
        </p:nvSpPr>
        <p:spPr>
          <a:xfrm>
            <a:off x="6025978" y="2360224"/>
            <a:ext cx="5848865" cy="2442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7200" algn="just">
              <a:spcAft>
                <a:spcPts val="0"/>
              </a:spcAft>
            </a:pP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Косвенное (экономическое) управление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биржевым рынком, которое ведется государством через находящиеся в его распоряжении экономические рычаги и капиталы:</a:t>
            </a:r>
          </a:p>
          <a:p>
            <a:pPr indent="45720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систему налогообложения (ставки налогов, льготы и т.д.);</a:t>
            </a:r>
          </a:p>
          <a:p>
            <a:pPr indent="45720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денежную политику (процентные ставки, минимальный размер заработной платы и др.);</a:t>
            </a:r>
          </a:p>
          <a:p>
            <a:pPr indent="45720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государственные капиталы (государственный бюджет, внебюджетные фонды финансовых ресурсов и др.);</a:t>
            </a:r>
          </a:p>
          <a:p>
            <a:pPr indent="457200" algn="just"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государственную собственность и ресурсы (государственные предприятия, природные ресурсы и земли).</a:t>
            </a:r>
          </a:p>
          <a:p>
            <a:pPr marL="285750" lvl="0" indent="-285750" algn="just">
              <a:spcAft>
                <a:spcPts val="0"/>
              </a:spcAft>
              <a:buClr>
                <a:srgbClr val="000000"/>
              </a:buClr>
              <a:buSzPts val="1100"/>
              <a:buFont typeface="Courier New" panose="02070309020205020404" pitchFamily="49" charset="0"/>
              <a:buChar char="o"/>
            </a:pP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5358C7F-E019-4165-82AC-C5CF42DFC45C}"/>
              </a:ext>
            </a:extLst>
          </p:cNvPr>
          <p:cNvSpPr/>
          <p:nvPr/>
        </p:nvSpPr>
        <p:spPr>
          <a:xfrm>
            <a:off x="317156" y="4927289"/>
            <a:ext cx="11557687" cy="16736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Основные государственные органы непосредственного регулирования биржевой деятельности:</a:t>
            </a:r>
            <a:endParaRPr lang="ru-RU" sz="14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Министерство финансов РФ; </a:t>
            </a:r>
          </a:p>
          <a:p>
            <a:pPr marL="285750" indent="-285750" algn="just">
              <a:lnSpc>
                <a:spcPct val="150000"/>
              </a:lnSpc>
              <a:spcAft>
                <a:spcPts val="0"/>
              </a:spcAft>
              <a:buFontTx/>
              <a:buChar char="-"/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Центральный банк Российской Федерации.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Регулирование и надзор за осуществлением деятельности по проведению организованных торгов, основываются на положениях изложенных в гл.4 ФЗ № 325 «Об организованных торгах».</a:t>
            </a:r>
            <a:endParaRPr lang="ru-RU" sz="1100" dirty="0">
              <a:solidFill>
                <a:srgbClr val="C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230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966B407-FCE1-4AF1-AAE2-237627226525}"/>
              </a:ext>
            </a:extLst>
          </p:cNvPr>
          <p:cNvSpPr/>
          <p:nvPr/>
        </p:nvSpPr>
        <p:spPr>
          <a:xfrm>
            <a:off x="4204519" y="628907"/>
            <a:ext cx="3782960" cy="5241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Управление биржей</a:t>
            </a: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: скругленные противолежащие углы 2">
            <a:extLst>
              <a:ext uri="{FF2B5EF4-FFF2-40B4-BE49-F238E27FC236}">
                <a16:creationId xmlns:a16="http://schemas.microsoft.com/office/drawing/2014/main" id="{030BF465-CBA7-4B99-8818-66D8554F6D3A}"/>
              </a:ext>
            </a:extLst>
          </p:cNvPr>
          <p:cNvSpPr/>
          <p:nvPr/>
        </p:nvSpPr>
        <p:spPr>
          <a:xfrm>
            <a:off x="486032" y="1219201"/>
            <a:ext cx="11219935" cy="1260388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1400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Биржа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создается на основе добровольного решения уч­редителей без ограничения срока ее деятельности. Поэтому учредителями биржи считают членов инициативной группы, заключающих между собой учредительный договор и высту­пающих в качестве ее организаторов. Считается, что чем боль­ше учредителей и прочнее их финансово-материальное поло­жение, тем большую поддержку они могут оказать бирже, хотя большое число учредителей осложняет управление биржей. Состав учредителей зависит от вида биржи. </a:t>
            </a: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Например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учре­дителями товарной биржи могут выступать как физические, так и юридические лица.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: скругленные противолежащие углы 3">
            <a:extLst>
              <a:ext uri="{FF2B5EF4-FFF2-40B4-BE49-F238E27FC236}">
                <a16:creationId xmlns:a16="http://schemas.microsoft.com/office/drawing/2014/main" id="{B5D00906-EA47-44A4-8C88-690F28D72CAB}"/>
              </a:ext>
            </a:extLst>
          </p:cNvPr>
          <p:cNvSpPr/>
          <p:nvPr/>
        </p:nvSpPr>
        <p:spPr>
          <a:xfrm>
            <a:off x="486031" y="2586953"/>
            <a:ext cx="11219935" cy="1902666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 товарных биржах и биржевой тор­говле» (</a:t>
            </a:r>
            <a:r>
              <a:rPr lang="ru-RU" sz="1400" dirty="0">
                <a:solidFill>
                  <a:srgbClr val="C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утратил силу в 2011 году</a:t>
            </a:r>
            <a:r>
              <a:rPr lang="ru-RU" sz="1400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ФЗ № 325 от 21.11.2011 "Об организованных торгах"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устанавливает, что учредителями биржи не могут быть:</a:t>
            </a: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высшие и местные органы государственной власти и управления;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банки и кредитные учреждения, получившие в уста­новленном порядке лицензию на осуществление банковских операций;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страховые и инвестиционные компании и фонды;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общественные религиозные и благотворительные объе­динения (организации) и фонды;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14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физические лица, которые, согласно законодательству, не могут осуществлять предпринимательскую деятельность.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: скругленные противолежащие углы 4">
            <a:extLst>
              <a:ext uri="{FF2B5EF4-FFF2-40B4-BE49-F238E27FC236}">
                <a16:creationId xmlns:a16="http://schemas.microsoft.com/office/drawing/2014/main" id="{4B818ECC-0BF4-4CD2-AC7C-C8985024BAB5}"/>
              </a:ext>
            </a:extLst>
          </p:cNvPr>
          <p:cNvSpPr/>
          <p:nvPr/>
        </p:nvSpPr>
        <p:spPr>
          <a:xfrm>
            <a:off x="486031" y="4637904"/>
            <a:ext cx="11219935" cy="2125362"/>
          </a:xfrm>
          <a:prstGeom prst="round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Учредители как организаторы биржи обязаны: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разработать </a:t>
            </a:r>
            <a:r>
              <a:rPr lang="ru-RU" sz="1400" dirty="0" err="1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внутрибиржевые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нормативные документы;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сформировать имущество, необходимое для осуществ­ления биржевой торговли;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собрать уставный капитал в объеме, соответствующем избранной организационно-правовой форме;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подобрать членов биржи;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зарегистрировать биржу в установленном порядке;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получить лицензию на право выступать в роли органи­затора биржевой торговли;</a:t>
            </a:r>
          </a:p>
          <a:p>
            <a:pPr marL="342900" lvl="0" indent="-342900" algn="just"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провести общее собрание членов биржи.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19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E82F4F47-AA64-455C-BFBC-FCCAFC9077EF}"/>
              </a:ext>
            </a:extLst>
          </p:cNvPr>
          <p:cNvSpPr/>
          <p:nvPr/>
        </p:nvSpPr>
        <p:spPr>
          <a:xfrm>
            <a:off x="436605" y="667265"/>
            <a:ext cx="7496433" cy="106268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со статьей 25. ФЗ № 325 «Об организованных торгах», в редакции от 31.07.2020 года, Банк России имеет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следующие полномочия, по отношению к биржевой деятельности: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2D54C7E-FCCB-4772-99DC-530971E8CF2A}"/>
              </a:ext>
            </a:extLst>
          </p:cNvPr>
          <p:cNvSpPr/>
          <p:nvPr/>
        </p:nvSpPr>
        <p:spPr>
          <a:xfrm>
            <a:off x="436605" y="1869989"/>
            <a:ext cx="11409406" cy="48520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осуществляет регулирование деятельности по проведению организованных торгов, в том числе принимает нормативные акты, регулирующие деятельность по проведению организованных торгов;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обеспечивает проведение единой государственной политики в области проведения организованных торгов;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устанавливает требования к порядку проведения организованных торгов;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устанавливает порядок ведения реестров участников торгов и их клиентов, реестров заявок и реестров договоров, заключенных на организованных торгах, требования к порядку и срокам предоставления выписок из указанных реестров;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5) устанавливает особенности проведения организованных торгов ценными бумагами, предназначенными для квалифицированных инвесторов, и организованных торгов, на которых заключаются договоры, являющиеся производными финансовыми инструментами, предназначенными для квалифицированных инвесторов, а также порядок и сроки предоставления информации организатором торговли о таких ценных бумагах и договорах с ними (информации о таких производных финансовых инструментах);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6) осуществляет регистрацию правил организованных торгов и иных документов организаторов торговли, в том числе спецификаций договоров, подлежащих регистрации в соответствии с ФЗ № 325, а также вносимые в них изменения;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7) осуществляет лицензирование бирж и торговых систем;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8) аннулирует лицензии бирж и торговых систем;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9) 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осуществляет иные функции, предусмотренные ФЗ №325 и иными федеральными законами.</a:t>
            </a:r>
            <a:endParaRPr lang="ru-RU" sz="14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016830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108</TotalTime>
  <Words>2428</Words>
  <Application>Microsoft Office PowerPoint</Application>
  <PresentationFormat>Широкоэкранный</PresentationFormat>
  <Paragraphs>112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Corbel</vt:lpstr>
      <vt:lpstr>Courier New</vt:lpstr>
      <vt:lpstr>Gill Sans MT</vt:lpstr>
      <vt:lpstr>Symbol</vt:lpstr>
      <vt:lpstr>Times New Roman</vt:lpstr>
      <vt:lpstr>Wingdings</vt:lpstr>
      <vt:lpstr>Wingdings 2</vt:lpstr>
      <vt:lpstr>Дивиденд</vt:lpstr>
      <vt:lpstr>Регулирование биржевой деятельности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Регулирование биржевой деятельности</dc:title>
  <dc:creator>Оля У</dc:creator>
  <cp:lastModifiedBy>Оля У</cp:lastModifiedBy>
  <cp:revision>16</cp:revision>
  <dcterms:created xsi:type="dcterms:W3CDTF">2020-09-13T12:11:05Z</dcterms:created>
  <dcterms:modified xsi:type="dcterms:W3CDTF">2020-09-13T13:59:49Z</dcterms:modified>
</cp:coreProperties>
</file>